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2" r:id="rId6"/>
    <p:sldId id="260" r:id="rId7"/>
    <p:sldId id="270" r:id="rId8"/>
    <p:sldId id="261" r:id="rId9"/>
    <p:sldId id="262" r:id="rId10"/>
    <p:sldId id="267" r:id="rId11"/>
    <p:sldId id="263" r:id="rId12"/>
    <p:sldId id="264" r:id="rId13"/>
    <p:sldId id="271" r:id="rId14"/>
    <p:sldId id="273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004DF-0916-4F64-AE3C-8F8E4210D61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C0B86-E542-4B7F-8C4A-FA6004E9F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2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0B86-E542-4B7F-8C4A-FA6004E9FB3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076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0B86-E542-4B7F-8C4A-FA6004E9FB3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1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0B86-E542-4B7F-8C4A-FA6004E9FB3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0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0B86-E542-4B7F-8C4A-FA6004E9FB3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0B86-E542-4B7F-8C4A-FA6004E9FB3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6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0B86-E542-4B7F-8C4A-FA6004E9FB3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0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0B86-E542-4B7F-8C4A-FA6004E9FB3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77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0B86-E542-4B7F-8C4A-FA6004E9FB3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6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0B86-E542-4B7F-8C4A-FA6004E9FB3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17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0B86-E542-4B7F-8C4A-FA6004E9FB3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3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E87C70-FECC-4DDE-9C58-4563C662B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F356CB1-7A77-411C-9D85-1C399DA02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30D591-5124-4E22-BA3E-13D87F59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2D0E-69B3-46DA-837D-F4043D82CB7A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8C0A6D-FF5E-4F59-A986-047BE01B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93B341-A2C8-4907-ABF1-F7D30458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2BD-1318-40B1-AE15-09A140D8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3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6BD252-E3D4-4CBD-A8FB-BC5DDDAD0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45D2679-661A-4373-88E9-E2CDF36A8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1A3D19-0995-4C8D-A2FF-583BBA4F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2D0E-69B3-46DA-837D-F4043D82CB7A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A8CCA3-5BF8-4F1C-AC52-9277CD65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27A4B4-86D2-435B-A7BF-47F4ABDB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2BD-1318-40B1-AE15-09A140D8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3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59173C-245B-4197-8386-C0284CCDB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804C85E-3EC9-4136-BB58-65AD556F3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FE7912-ED9A-428E-895C-8A4A7196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2D0E-69B3-46DA-837D-F4043D82CB7A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8EBE9B-73E3-47D8-9281-D366BBAD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BF037A-4977-47D3-A46E-005CC297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2BD-1318-40B1-AE15-09A140D8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4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37F13A-768D-4C44-9231-DDF4DCFA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0BA845-0DBF-492A-B98B-24F1F9D9F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E15500-451C-4007-A0BD-04752B55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2D0E-69B3-46DA-837D-F4043D82CB7A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6B0DBF-77EA-4896-A3F6-CE23FE86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5073CC-B04C-4B02-AA57-43619A2C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2BD-1318-40B1-AE15-09A140D8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7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EB19E5-EA27-41AC-A723-BF85266A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654938-54A7-4D44-9852-B01CCFC06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63459D-98CA-4ED6-A12B-7B9996AE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2D0E-69B3-46DA-837D-F4043D82CB7A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C6BCB8-02C9-4B81-9C8B-14D255BC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1E92BF-93A9-4357-9CF8-26B27609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2BD-1318-40B1-AE15-09A140D8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AD797B-CE45-44BD-971A-5894DC92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40E2FE-24A6-4A56-A8DF-02A93C8D6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3A62E7C-00AA-4D53-BB0D-30ACC4C80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26B293-57D5-4568-9A25-D23D5050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2D0E-69B3-46DA-837D-F4043D82CB7A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903785-6C36-41D2-8C83-C69FF452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9EE9B05-B740-4849-8341-B17A6AA0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2BD-1318-40B1-AE15-09A140D8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8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55E841-2012-49C2-B48B-566224C9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8464D7-1CD5-4302-8D89-B149AF09D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EE97AE-D99A-4210-AACC-A15B34836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30AF2B3-C3E6-4444-B19D-6DD243235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9B016ED-D1FB-4CA7-A16B-DDD79DE95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5904CDF-05F9-4237-B6F3-D831045F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2D0E-69B3-46DA-837D-F4043D82CB7A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91C050A-3391-41EE-983A-BA7E85DD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772D42C-88A0-42EA-B5B2-0F39C292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2BD-1318-40B1-AE15-09A140D8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1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79726F-E114-490D-95F8-9D2DA7EEC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ECB267B-6C2B-467E-B6AA-142405F0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2D0E-69B3-46DA-837D-F4043D82CB7A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C2692D0-081D-4C5E-8F1D-85FBA1E9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02116F9-EC19-42FE-AD14-A1A36339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2BD-1318-40B1-AE15-09A140D8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CB29E56-26FF-4568-A95C-50FC5446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2D0E-69B3-46DA-837D-F4043D82CB7A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449E05-4F8A-490B-AF4F-4C5EBA37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AEB5BE6-2866-41E3-A4BD-FA02B650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2BD-1318-40B1-AE15-09A140D8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0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897D00-7A1D-423E-ABB1-4A3CAE12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AA4A9F-51F8-45D3-8B2D-974C3A365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899C07-26C4-4FDA-B30B-B469FBA37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FC025C-0F98-4B3A-A653-EBF4C667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2D0E-69B3-46DA-837D-F4043D82CB7A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45E23AC-CDC4-4E89-AADC-BD76571F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BE6A7D-D392-4BF5-A85F-AEA75B6F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2BD-1318-40B1-AE15-09A140D8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9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12BC77-11E3-4ED5-8B55-DC8B464B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5E032BC-5B6A-4FAF-8F93-6C9BF0842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DDD12D4-2750-4933-A548-23DA80995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303ADF-3C59-465F-A6FA-2AE94B03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2D0E-69B3-46DA-837D-F4043D82CB7A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44C571-734A-48E0-A3E0-15AA944A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383570-1641-4C4B-9A08-48247DAC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2BD-1318-40B1-AE15-09A140D8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11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3F032B-F291-4A32-ADCD-ACA3B5BB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AE6B47-9C18-4421-94BF-1F136B97F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A1165C-9383-4F49-A7C6-5A02A2DBD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E2D0E-69B3-46DA-837D-F4043D82CB7A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919398-8A94-4FC4-9740-EA6954E73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C258DD-E11E-4B05-BC6A-74A3F5210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42BD-1318-40B1-AE15-09A140D8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5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742F2-3F97-46B0-A79D-D9C9133FF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AD8DE-1D06-4CD2-991E-B181DAE03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E89BF-D260-4ED3-9088-5C0FBE224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F660BB-0E87-4BAC-81ED-890322945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4" y="635619"/>
            <a:ext cx="3081806" cy="4282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DF822F-1DCE-4DE7-9AD9-26F6446091CA}"/>
              </a:ext>
            </a:extLst>
          </p:cNvPr>
          <p:cNvSpPr txBox="1"/>
          <p:nvPr/>
        </p:nvSpPr>
        <p:spPr>
          <a:xfrm>
            <a:off x="4002349" y="406697"/>
            <a:ext cx="7654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Губернаторский конкурс профессионального мастерства </a:t>
            </a:r>
          </a:p>
          <a:p>
            <a:r>
              <a:rPr lang="ru-RU" dirty="0">
                <a:solidFill>
                  <a:schemeClr val="bg1"/>
                </a:solidFill>
              </a:rPr>
              <a:t>на звание «Лучший работник культуры года»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562CCDF-948F-4791-A0F8-6AD1F54014D3}"/>
              </a:ext>
            </a:extLst>
          </p:cNvPr>
          <p:cNvSpPr/>
          <p:nvPr/>
        </p:nvSpPr>
        <p:spPr>
          <a:xfrm>
            <a:off x="3289610" y="1193179"/>
            <a:ext cx="8285357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Вельш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Людмила Владимировна</a:t>
            </a:r>
          </a:p>
          <a:p>
            <a:endParaRPr lang="ru-RU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Заведующая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филиалом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Зелёнополянского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</a:p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культурно-досугового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центра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МБУК «Троицкий многофункциональный культурный центр»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Зелёная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Поляна </a:t>
            </a:r>
          </a:p>
          <a:p>
            <a:pPr lvl="0"/>
            <a:r>
              <a:rPr lang="ru-RU" sz="2400" dirty="0">
                <a:solidFill>
                  <a:prstClr val="white"/>
                </a:solidFill>
                <a:latin typeface="Arial Black" panose="020B0A04020102020204" pitchFamily="34" charset="0"/>
              </a:rPr>
              <a:t>Троицкий район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Алтайский край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8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742F2-3F97-46B0-A79D-D9C9133FF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AD8DE-1D06-4CD2-991E-B181DAE03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E89BF-D260-4ED3-9088-5C0FBE224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DF822F-1DCE-4DE7-9AD9-26F6446091CA}"/>
              </a:ext>
            </a:extLst>
          </p:cNvPr>
          <p:cNvSpPr txBox="1"/>
          <p:nvPr/>
        </p:nvSpPr>
        <p:spPr>
          <a:xfrm>
            <a:off x="704295" y="578306"/>
            <a:ext cx="61137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>
                <a:solidFill>
                  <a:schemeClr val="bg1"/>
                </a:solidFill>
              </a:rPr>
              <a:t>01.06.2018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u="sng" dirty="0">
                <a:solidFill>
                  <a:schemeClr val="bg1"/>
                </a:solidFill>
              </a:rPr>
              <a:t>Театрализованная игровая программа ко дню защиты детей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u="sng" dirty="0">
                <a:solidFill>
                  <a:schemeClr val="bg1"/>
                </a:solidFill>
              </a:rPr>
              <a:t>«Здравствуй, солнечное лето».</a:t>
            </a:r>
            <a:r>
              <a:rPr lang="ru-RU" dirty="0">
                <a:solidFill>
                  <a:schemeClr val="bg1"/>
                </a:solidFill>
              </a:rPr>
              <a:t> На территории СДК собралось много народа. В сопровождении бабушек, дедушек, мам и пап юные жители нашего села пришли на праздник. Их встречали веселые скоморохи, которые зазывали пришедших на мероприятие. Перед гостями выступили юные певцы с зажигательными песнями о лете. Это настроило присутствующих на позитивное настроение. В течение программы перед зрителями появлялось много сказочных героев, которые устраивали детям веселые викторины и конкурсы. Ребята принимали активное участие во всех веселых баталиях, за которые получали сладкие призы и награды. В программе участвовали как юные артисты, так и работники нашего СДК и библиотеки. На празднике присутствовало около 90 человек. Особенно хочется отметить танец, который исполнили самые юные артисты, воспитанники детского сада.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4B826CA-D120-4A02-87FC-640191CDDD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53" y="629624"/>
            <a:ext cx="3901161" cy="2925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079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742F2-3F97-46B0-A79D-D9C9133FF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AD8DE-1D06-4CD2-991E-B181DAE03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E89BF-D260-4ED3-9088-5C0FBE224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DF822F-1DCE-4DE7-9AD9-26F6446091CA}"/>
              </a:ext>
            </a:extLst>
          </p:cNvPr>
          <p:cNvSpPr txBox="1"/>
          <p:nvPr/>
        </p:nvSpPr>
        <p:spPr>
          <a:xfrm>
            <a:off x="708733" y="1138535"/>
            <a:ext cx="6784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Публикация материалов о Людмиле Владимировне </a:t>
            </a:r>
            <a:r>
              <a:rPr lang="ru-RU" dirty="0" err="1">
                <a:solidFill>
                  <a:schemeClr val="bg1"/>
                </a:solidFill>
              </a:rPr>
              <a:t>Вельш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</a:rPr>
              <a:t>на страницах газеты «На земле Троицкой» от 24 марта 2018 года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29EFEA-AC2F-4F3E-8866-8470EF39ECEB}"/>
              </a:ext>
            </a:extLst>
          </p:cNvPr>
          <p:cNvSpPr/>
          <p:nvPr/>
        </p:nvSpPr>
        <p:spPr>
          <a:xfrm>
            <a:off x="708734" y="345142"/>
            <a:ext cx="41761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Публикации в СМИ: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90829F8-39BC-4B3D-ACBF-AA5A0B5DE5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6" t="15171" r="38813" b="9463"/>
          <a:stretch/>
        </p:blipFill>
        <p:spPr>
          <a:xfrm>
            <a:off x="7684683" y="606752"/>
            <a:ext cx="3638939" cy="59287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46710F9-EF41-43E9-ACA5-6914A63F11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 r="9560"/>
          <a:stretch/>
        </p:blipFill>
        <p:spPr>
          <a:xfrm>
            <a:off x="845344" y="2133790"/>
            <a:ext cx="5993995" cy="4024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445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742F2-3F97-46B0-A79D-D9C9133FF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AD8DE-1D06-4CD2-991E-B181DAE03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E89BF-D260-4ED3-9088-5C0FBE224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DF822F-1DCE-4DE7-9AD9-26F6446091CA}"/>
              </a:ext>
            </a:extLst>
          </p:cNvPr>
          <p:cNvSpPr txBox="1"/>
          <p:nvPr/>
        </p:nvSpPr>
        <p:spPr>
          <a:xfrm>
            <a:off x="621109" y="1041400"/>
            <a:ext cx="1094978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Отзыв художественного руководителя МБУК «ТМКЦ» </a:t>
            </a:r>
            <a:r>
              <a:rPr lang="ru-RU" dirty="0" err="1">
                <a:solidFill>
                  <a:schemeClr val="bg1"/>
                </a:solidFill>
              </a:rPr>
              <a:t>Ельчиной</a:t>
            </a:r>
            <a:r>
              <a:rPr lang="ru-RU" dirty="0">
                <a:solidFill>
                  <a:schemeClr val="bg1"/>
                </a:solidFill>
              </a:rPr>
              <a:t> Людмилы Григорьевны: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Людмила Владимировна </a:t>
            </a:r>
            <a:r>
              <a:rPr lang="ru-RU" dirty="0" err="1">
                <a:solidFill>
                  <a:schemeClr val="bg1"/>
                </a:solidFill>
              </a:rPr>
              <a:t>Вельш</a:t>
            </a:r>
            <a:r>
              <a:rPr lang="ru-RU" dirty="0">
                <a:solidFill>
                  <a:schemeClr val="bg1"/>
                </a:solidFill>
              </a:rPr>
              <a:t> работает в </a:t>
            </a:r>
            <a:r>
              <a:rPr lang="ru-RU" dirty="0" err="1">
                <a:solidFill>
                  <a:schemeClr val="bg1"/>
                </a:solidFill>
              </a:rPr>
              <a:t>Зелёнополянском</a:t>
            </a:r>
            <a:r>
              <a:rPr lang="ru-RU" dirty="0">
                <a:solidFill>
                  <a:schemeClr val="bg1"/>
                </a:solidFill>
              </a:rPr>
              <a:t>  культурно – досуговом  </a:t>
            </a:r>
            <a:r>
              <a:rPr lang="ru-RU" dirty="0" smtClean="0">
                <a:solidFill>
                  <a:schemeClr val="bg1"/>
                </a:solidFill>
              </a:rPr>
              <a:t>центре более пяти </a:t>
            </a:r>
            <a:r>
              <a:rPr lang="ru-RU" dirty="0">
                <a:solidFill>
                  <a:schemeClr val="bg1"/>
                </a:solidFill>
              </a:rPr>
              <a:t>лет,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а  зав. филиалом с 2014 года.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Людмила Владимировна - удивительно трудолюбивый и работоспособный человек, творческий, инициативный и компетентный руководитель. Она умело, грамотно решает вопросы функционирования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и развития своего учреждения : руководит </a:t>
            </a:r>
            <a:r>
              <a:rPr lang="ru-RU" dirty="0" err="1">
                <a:solidFill>
                  <a:schemeClr val="bg1"/>
                </a:solidFill>
              </a:rPr>
              <a:t>производственно</a:t>
            </a:r>
            <a:r>
              <a:rPr lang="ru-RU" dirty="0">
                <a:solidFill>
                  <a:schemeClr val="bg1"/>
                </a:solidFill>
              </a:rPr>
              <a:t> – хозяйственной деятельностью, обеспечивает контроль за исполнением планов, программ, культурно-досуговых мероприятий, организационно-массовой и организационно-методической работой, способствует созданию необходимых условий для развития народного творчества, культурно-досуговой деятельности в соответствии с потребностями населения. Вовремя составляет текущие и перспективные планы и отчёты творческой, культурно - массовой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методической работы учреждения, представляет их в методический отдел ТМКЦ. Организует работу  клубных формирований и эффективное взаимодействие всех работников своего учреждения по реализации планов работы. Налажена тесная связь Дома культуры с детским садом и школой.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Энергична, изобретательна, артистична - талантливый сценарист, постановщик и ведущая многих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культурно-досуговых мероприятий, руководитель вокального ансамбля «Мелодия». Умеет заинтересовать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и увлечь как детей, молодёжь, так и взрослых своей кружковой работой.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У работников Дома культуры между собой дружеские взаимоотношения, благодаря её организаторским способностям и коммуникабельности, она является наставником, другом и советчиком.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 Людмила Владимировна пользуется авторитетом и уважением, как в коллективе, так и у односельчан.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29EFEA-AC2F-4F3E-8866-8470EF39ECEB}"/>
              </a:ext>
            </a:extLst>
          </p:cNvPr>
          <p:cNvSpPr/>
          <p:nvPr/>
        </p:nvSpPr>
        <p:spPr>
          <a:xfrm>
            <a:off x="715477" y="431661"/>
            <a:ext cx="3762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Отзывы о работе </a:t>
            </a:r>
          </a:p>
        </p:txBody>
      </p:sp>
    </p:spTree>
    <p:extLst>
      <p:ext uri="{BB962C8B-B14F-4D97-AF65-F5344CB8AC3E}">
        <p14:creationId xmlns:p14="http://schemas.microsoft.com/office/powerpoint/2010/main" val="26573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742F2-3F97-46B0-A79D-D9C9133FF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AD8DE-1D06-4CD2-991E-B181DAE03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E89BF-D260-4ED3-9088-5C0FBE224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DF822F-1DCE-4DE7-9AD9-26F6446091CA}"/>
              </a:ext>
            </a:extLst>
          </p:cNvPr>
          <p:cNvSpPr txBox="1"/>
          <p:nvPr/>
        </p:nvSpPr>
        <p:spPr>
          <a:xfrm>
            <a:off x="621109" y="1041400"/>
            <a:ext cx="109497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Вспоминается, как шла подготовка к новогоднему мюзиклу – 2018 года по одноименной сказке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«Три богатыря». Для его постановки не хватало исполнителей для ролей и вот тогда, было предложено коллективу Зелено-Полянского Дома культуры принять участие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в новогоднем представлении. Людмила Владимировна  </a:t>
            </a:r>
            <a:r>
              <a:rPr lang="ru-RU" dirty="0" err="1">
                <a:solidFill>
                  <a:schemeClr val="bg1"/>
                </a:solidFill>
              </a:rPr>
              <a:t>Вельш</a:t>
            </a:r>
            <a:r>
              <a:rPr lang="ru-RU" dirty="0">
                <a:solidFill>
                  <a:schemeClr val="bg1"/>
                </a:solidFill>
              </a:rPr>
              <a:t> и ее команда в пять человек дали согласие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на участие. Они ни разу не сорвали репетицию, кроме этого помогали основному составу МДК в подготовке костюмов. Одну из главных ролей было предложено сыграть Людмиле </a:t>
            </a:r>
            <a:r>
              <a:rPr lang="ru-RU" dirty="0" err="1">
                <a:solidFill>
                  <a:schemeClr val="bg1"/>
                </a:solidFill>
              </a:rPr>
              <a:t>Вельш</a:t>
            </a:r>
            <a:r>
              <a:rPr lang="ru-RU" dirty="0">
                <a:solidFill>
                  <a:schemeClr val="bg1"/>
                </a:solidFill>
              </a:rPr>
              <a:t> и она со своей задачей справилась блестяще.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На протяжение последних лет ансамбль «Мелодия», руководителем которого является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Людмила </a:t>
            </a:r>
            <a:r>
              <a:rPr lang="ru-RU" dirty="0" err="1">
                <a:solidFill>
                  <a:schemeClr val="bg1"/>
                </a:solidFill>
              </a:rPr>
              <a:t>Вельш</a:t>
            </a:r>
            <a:r>
              <a:rPr lang="ru-RU" dirty="0">
                <a:solidFill>
                  <a:schemeClr val="bg1"/>
                </a:solidFill>
              </a:rPr>
              <a:t>- частые гости на районной сцене, они также выезжают и на краевые фестивали.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Симпатия к этому коллективу растет от концерта к концерту. Их обожает Троицкий зритель, многие являются их поклонниками, особенно любимы песни в исполнении Людмилы </a:t>
            </a:r>
            <a:r>
              <a:rPr lang="ru-RU" dirty="0" err="1">
                <a:solidFill>
                  <a:schemeClr val="bg1"/>
                </a:solidFill>
              </a:rPr>
              <a:t>Вельш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Хотелось бы, чтобы и в дальнейшем ее коллективу всегда сопутствовал успех, а высшей наградой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в концертной деятельности были аплодисменты зрителей.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                                     От коллектива клуба «Лада»: </a:t>
            </a:r>
            <a:r>
              <a:rPr lang="ru-RU" dirty="0" err="1">
                <a:solidFill>
                  <a:schemeClr val="bg1"/>
                </a:solidFill>
              </a:rPr>
              <a:t>Н.Г.Максимова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dirty="0">
                <a:solidFill>
                  <a:schemeClr val="bg1"/>
                </a:solidFill>
              </a:rPr>
              <a:t>                                                                                         </a:t>
            </a:r>
            <a:r>
              <a:rPr lang="ru-RU" dirty="0" err="1">
                <a:solidFill>
                  <a:schemeClr val="bg1"/>
                </a:solidFill>
              </a:rPr>
              <a:t>В.Г.Бадикова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dirty="0">
                <a:solidFill>
                  <a:schemeClr val="bg1"/>
                </a:solidFill>
              </a:rPr>
              <a:t>                                                                                        </a:t>
            </a:r>
            <a:r>
              <a:rPr lang="ru-RU" dirty="0" err="1">
                <a:solidFill>
                  <a:schemeClr val="bg1"/>
                </a:solidFill>
              </a:rPr>
              <a:t>О.Н.Плаксина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29EFEA-AC2F-4F3E-8866-8470EF39ECEB}"/>
              </a:ext>
            </a:extLst>
          </p:cNvPr>
          <p:cNvSpPr/>
          <p:nvPr/>
        </p:nvSpPr>
        <p:spPr>
          <a:xfrm>
            <a:off x="715477" y="431661"/>
            <a:ext cx="3762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Отзывы о работе </a:t>
            </a:r>
          </a:p>
        </p:txBody>
      </p:sp>
    </p:spTree>
    <p:extLst>
      <p:ext uri="{BB962C8B-B14F-4D97-AF65-F5344CB8AC3E}">
        <p14:creationId xmlns:p14="http://schemas.microsoft.com/office/powerpoint/2010/main" val="303594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742F2-3F97-46B0-A79D-D9C9133FF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AD8DE-1D06-4CD2-991E-B181DAE03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E89BF-D260-4ED3-9088-5C0FBE224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DF822F-1DCE-4DE7-9AD9-26F6446091CA}"/>
              </a:ext>
            </a:extLst>
          </p:cNvPr>
          <p:cNvSpPr txBox="1"/>
          <p:nvPr/>
        </p:nvSpPr>
        <p:spPr>
          <a:xfrm>
            <a:off x="621109" y="1041400"/>
            <a:ext cx="10949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Отзыв о работнике культуры – </a:t>
            </a:r>
            <a:r>
              <a:rPr lang="ru-RU" b="1" dirty="0" err="1">
                <a:solidFill>
                  <a:schemeClr val="bg1"/>
                </a:solidFill>
              </a:rPr>
              <a:t>Вельш</a:t>
            </a:r>
            <a:r>
              <a:rPr lang="ru-RU" b="1" dirty="0">
                <a:solidFill>
                  <a:schemeClr val="bg1"/>
                </a:solidFill>
              </a:rPr>
              <a:t> Л.В. от главы </a:t>
            </a:r>
            <a:r>
              <a:rPr lang="ru-RU" b="1" dirty="0" err="1">
                <a:solidFill>
                  <a:schemeClr val="bg1"/>
                </a:solidFill>
              </a:rPr>
              <a:t>Зелёнополянского</a:t>
            </a:r>
            <a:r>
              <a:rPr lang="ru-RU" b="1" dirty="0">
                <a:solidFill>
                  <a:schemeClr val="bg1"/>
                </a:solidFill>
              </a:rPr>
              <a:t> сельского совета Сокол С.П.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 err="1">
                <a:solidFill>
                  <a:schemeClr val="bg1"/>
                </a:solidFill>
              </a:rPr>
              <a:t>Вельш</a:t>
            </a:r>
            <a:r>
              <a:rPr lang="ru-RU" dirty="0">
                <a:solidFill>
                  <a:schemeClr val="bg1"/>
                </a:solidFill>
              </a:rPr>
              <a:t> Людмила Владимировна работает в должности Заведующей филиалом </a:t>
            </a:r>
            <a:r>
              <a:rPr lang="ru-RU" dirty="0" err="1">
                <a:solidFill>
                  <a:schemeClr val="bg1"/>
                </a:solidFill>
              </a:rPr>
              <a:t>Зелёнополянского</a:t>
            </a:r>
            <a:r>
              <a:rPr lang="ru-RU" dirty="0">
                <a:solidFill>
                  <a:schemeClr val="bg1"/>
                </a:solidFill>
              </a:rPr>
              <a:t> ДК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с октября 2013 года. За время работы проявила себя как грамотный  специалист и как человек знающий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и любящий свою профессию. В данное время </a:t>
            </a:r>
            <a:r>
              <a:rPr lang="ru-RU" dirty="0" err="1">
                <a:solidFill>
                  <a:schemeClr val="bg1"/>
                </a:solidFill>
              </a:rPr>
              <a:t>Зелёнополянский</a:t>
            </a:r>
            <a:r>
              <a:rPr lang="ru-RU" dirty="0">
                <a:solidFill>
                  <a:schemeClr val="bg1"/>
                </a:solidFill>
              </a:rPr>
              <a:t> СДК считается одним из лучших в районе. Все мероприятия проводятся на должном высоком уровне. В нашем СДК всегда тепло и очень уютно.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И не только потому, что у нас новое здание, а потому, что работают здесь люди с большим сердцем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и открытой душой. Людмила Владимировна  коммуникабельный работник, общительна.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Поэтому на мероприятиях и в работе клубных формирований всегда большая посещаемость.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29EFEA-AC2F-4F3E-8866-8470EF39ECEB}"/>
              </a:ext>
            </a:extLst>
          </p:cNvPr>
          <p:cNvSpPr/>
          <p:nvPr/>
        </p:nvSpPr>
        <p:spPr>
          <a:xfrm>
            <a:off x="715477" y="431661"/>
            <a:ext cx="3762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Отзывы о работе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87F43F7-4828-4184-A180-C41E1B722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0" y="3422570"/>
            <a:ext cx="4295192" cy="3221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64DC688-1AB5-41FD-AED0-B0C0CB215F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08" y="3436243"/>
            <a:ext cx="4295192" cy="3221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240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742F2-3F97-46B0-A79D-D9C9133FF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AD8DE-1D06-4CD2-991E-B181DAE03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E89BF-D260-4ED3-9088-5C0FBE224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DF822F-1DCE-4DE7-9AD9-26F6446091CA}"/>
              </a:ext>
            </a:extLst>
          </p:cNvPr>
          <p:cNvSpPr txBox="1"/>
          <p:nvPr/>
        </p:nvSpPr>
        <p:spPr>
          <a:xfrm>
            <a:off x="824143" y="1316708"/>
            <a:ext cx="110985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Творческие планы на 2019 год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Не останавливаться на достигнутом, совершенствовать профессиональное мастерство - своё и участников коллективов. Продолжать работу по всем направлениям. Формирование патриотизма и активной гражданской позиции подрастающего поколения, развитие интереса к культуре и истории Отечества.  Развитие  интеллектуального потенциала подростков и молодежи, воспитание в них верности духовным традициям России и своей «малой родины», приобщение к обычаям наших предков, к народному фольклору.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Популяризация содержательного досуга и формирование установок на здоровый образ жизни.  Выявление, развитие и поддержка юных дарований и молодежи через участие в творческих коллективах и </a:t>
            </a:r>
            <a:r>
              <a:rPr lang="ru-RU" dirty="0" err="1">
                <a:solidFill>
                  <a:schemeClr val="bg1"/>
                </a:solidFill>
              </a:rPr>
              <a:t>конкурсно</a:t>
            </a:r>
            <a:r>
              <a:rPr lang="ru-RU" b="1" dirty="0">
                <a:solidFill>
                  <a:schemeClr val="bg1"/>
                </a:solidFill>
              </a:rPr>
              <a:t>-</a:t>
            </a:r>
            <a:r>
              <a:rPr lang="ru-RU" dirty="0">
                <a:solidFill>
                  <a:schemeClr val="bg1"/>
                </a:solidFill>
              </a:rPr>
              <a:t>фестивальной деятельности СДК.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Организация семейного досуга и развитие творческого потенциала семьи.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Формирование позитивного образа жизни пожилых людей через организацию их досуга, развитие творческой активности.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Поддержка и развитие творческих способностей людей с ограниченными возможностями здоровья через организацию досуговых мероприятий и участие в конкурсах и фестивалях.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Сохранение традиций отечественной культуры через комплекс календарно</a:t>
            </a:r>
            <a:r>
              <a:rPr lang="ru-RU" b="1" dirty="0">
                <a:solidFill>
                  <a:schemeClr val="bg1"/>
                </a:solidFill>
              </a:rPr>
              <a:t>-</a:t>
            </a:r>
            <a:r>
              <a:rPr lang="ru-RU" dirty="0">
                <a:solidFill>
                  <a:schemeClr val="bg1"/>
                </a:solidFill>
              </a:rPr>
              <a:t>обрядовых праздников, театрализованных представлений, народных гуляний, обрядов.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2019 год ставит перед нами новые цели и задачи. Уверена, мы найдем верные пути их решения. Мы полны идей, проектов, планов, которые помогут более действенно решать поставленные задачи и реализовать приоритетные направления работы.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29EFEA-AC2F-4F3E-8866-8470EF39ECEB}"/>
              </a:ext>
            </a:extLst>
          </p:cNvPr>
          <p:cNvSpPr/>
          <p:nvPr/>
        </p:nvSpPr>
        <p:spPr>
          <a:xfrm>
            <a:off x="824143" y="518180"/>
            <a:ext cx="53655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Профессиональный рост</a:t>
            </a:r>
          </a:p>
        </p:txBody>
      </p:sp>
    </p:spTree>
    <p:extLst>
      <p:ext uri="{BB962C8B-B14F-4D97-AF65-F5344CB8AC3E}">
        <p14:creationId xmlns:p14="http://schemas.microsoft.com/office/powerpoint/2010/main" val="314050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742F2-3F97-46B0-A79D-D9C9133FF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AD8DE-1D06-4CD2-991E-B181DAE03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E89BF-D260-4ED3-9088-5C0FBE224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DF822F-1DCE-4DE7-9AD9-26F6446091CA}"/>
              </a:ext>
            </a:extLst>
          </p:cNvPr>
          <p:cNvSpPr txBox="1"/>
          <p:nvPr/>
        </p:nvSpPr>
        <p:spPr>
          <a:xfrm>
            <a:off x="3976411" y="798410"/>
            <a:ext cx="78928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На зав. филиалом учреждения возлагаются следующие функции: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-Осуществление общего руководства филиалом организации культуры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клубного типа по культурно – просветительской и досуговой деятельности населения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- Организация разработки перспективных и текущих планов работы и контроль за их выполнением.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- Ведение учёта деятельности филиала.</a:t>
            </a: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Обеспечение работы по культурно-просветительской и досуговой деятельности среди населения, 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 в том числе работы клубных формирований, любительских объединений, клубов по интересам, проведение различных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культурно – досуговых мероприятий.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-Участие в формировании планов творческо-производственной и финансово- хозяйственной деятельности филиала.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-Изучение достижений передового опыта работы культурно- просветительских учреждений и его внедрение 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в практику работы учреждения, участвовать в организации и проведении смотров, фестивалей,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художественной самодеятельности</a:t>
            </a: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Осуществление подбора квалифицированных кадров, создание безопасных и благоприятных условий для работы 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и их профессионального роста.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-Контроль за соблюдением трудовой и производственной дисциплины, правил по охране труда и пожарной безопасности, способствовать развитию трудовой мотивации, инициативы и активности служащих.</a:t>
            </a:r>
          </a:p>
          <a:p>
            <a:pPr algn="just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29EFEA-AC2F-4F3E-8866-8470EF39ECEB}"/>
              </a:ext>
            </a:extLst>
          </p:cNvPr>
          <p:cNvSpPr/>
          <p:nvPr/>
        </p:nvSpPr>
        <p:spPr>
          <a:xfrm>
            <a:off x="4048747" y="170051"/>
            <a:ext cx="51988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Клубный работник – это: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BA978D1-8A3A-4458-8D2D-21DBAFB5E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6652" y="881355"/>
            <a:ext cx="4155494" cy="2707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C57CAA-45DC-413B-B285-151A3397D620}"/>
              </a:ext>
            </a:extLst>
          </p:cNvPr>
          <p:cNvSpPr txBox="1"/>
          <p:nvPr/>
        </p:nvSpPr>
        <p:spPr>
          <a:xfrm>
            <a:off x="417250" y="4642386"/>
            <a:ext cx="11452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Быть работником культуры – это значит</a:t>
            </a:r>
            <a:r>
              <a:rPr lang="ru-RU" dirty="0">
                <a:solidFill>
                  <a:schemeClr val="bg1"/>
                </a:solidFill>
              </a:rPr>
              <a:t> успешно заниматься любимым и понятным для себя делом. Жить работой, дышать творчеством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Это </a:t>
            </a:r>
            <a:r>
              <a:rPr lang="ru-RU" dirty="0">
                <a:solidFill>
                  <a:schemeClr val="bg1"/>
                </a:solidFill>
              </a:rPr>
              <a:t>значит быть в центре самых интересных, увлекательных дел и ярких событий! Общаться с людьми разного возраста: идти в ногу с активной и творческой молодёжью, набираться мудрости и опыта от людей старшего поколения, зажигать маленькие звёздочки таланта в детях и помогать разгореться всем ярким пламенем творчества перед любознательным и взыскательным </a:t>
            </a:r>
            <a:r>
              <a:rPr lang="ru-RU" dirty="0" smtClean="0">
                <a:solidFill>
                  <a:schemeClr val="bg1"/>
                </a:solidFill>
              </a:rPr>
              <a:t>зрителем!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5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742F2-3F97-46B0-A79D-D9C9133FF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AD8DE-1D06-4CD2-991E-B181DAE03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E89BF-D260-4ED3-9088-5C0FBE224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DF822F-1DCE-4DE7-9AD9-26F6446091CA}"/>
              </a:ext>
            </a:extLst>
          </p:cNvPr>
          <p:cNvSpPr txBox="1"/>
          <p:nvPr/>
        </p:nvSpPr>
        <p:spPr>
          <a:xfrm>
            <a:off x="544588" y="1393619"/>
            <a:ext cx="52169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Клуб любителей театра «Радуга»</a:t>
            </a:r>
          </a:p>
          <a:p>
            <a:r>
              <a:rPr lang="ru-RU" dirty="0">
                <a:solidFill>
                  <a:schemeClr val="bg1"/>
                </a:solidFill>
              </a:rPr>
              <a:t>Клуб по интересам «Очумелые ручки».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Клубные формирования, </a:t>
            </a:r>
          </a:p>
          <a:p>
            <a:r>
              <a:rPr lang="ru-RU" b="1" dirty="0">
                <a:solidFill>
                  <a:schemeClr val="bg1"/>
                </a:solidFill>
              </a:rPr>
              <a:t>руководитель </a:t>
            </a:r>
            <a:r>
              <a:rPr lang="ru-RU" b="1" dirty="0" err="1">
                <a:solidFill>
                  <a:schemeClr val="bg1"/>
                </a:solidFill>
              </a:rPr>
              <a:t>Вельш</a:t>
            </a:r>
            <a:r>
              <a:rPr lang="ru-RU" b="1" dirty="0">
                <a:solidFill>
                  <a:schemeClr val="bg1"/>
                </a:solidFill>
              </a:rPr>
              <a:t> Л.В.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Клуб любителей танца  «</a:t>
            </a:r>
            <a:r>
              <a:rPr lang="ru-RU" b="1" dirty="0" err="1">
                <a:solidFill>
                  <a:schemeClr val="bg1"/>
                </a:solidFill>
              </a:rPr>
              <a:t>Фентези</a:t>
            </a:r>
            <a:r>
              <a:rPr lang="ru-RU" b="1" dirty="0">
                <a:solidFill>
                  <a:schemeClr val="bg1"/>
                </a:solidFill>
              </a:rPr>
              <a:t>» - 18 участников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Клуб любителей песни «Бусинка» - 10 участников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Вокальный ансамбль «Мелодия» - 4 участника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29EFEA-AC2F-4F3E-8866-8470EF39ECEB}"/>
              </a:ext>
            </a:extLst>
          </p:cNvPr>
          <p:cNvSpPr/>
          <p:nvPr/>
        </p:nvSpPr>
        <p:spPr>
          <a:xfrm>
            <a:off x="504730" y="286742"/>
            <a:ext cx="52966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Клубные формирования: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806A03-20AE-4283-AE35-BE337D2973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4866"/>
            <a:ext cx="5615034" cy="4211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D0758A-5165-4B98-B4FD-A088CB753543}"/>
              </a:ext>
            </a:extLst>
          </p:cNvPr>
          <p:cNvSpPr txBox="1"/>
          <p:nvPr/>
        </p:nvSpPr>
        <p:spPr>
          <a:xfrm>
            <a:off x="685800" y="4666141"/>
            <a:ext cx="10872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Вокальный ансамбль «Мелодия»</a:t>
            </a:r>
            <a:r>
              <a:rPr lang="ru-RU" dirty="0">
                <a:solidFill>
                  <a:schemeClr val="bg1"/>
                </a:solidFill>
              </a:rPr>
              <a:t> образовался в апреле 2015 года.  Репертуар ансамбля разнообразен. Есть как эстрадные песни, так и много народных, в частности,  казачьи песни. Ансамбль «Мелодия» участвует во всех районных фестивалях и конкурсах. </a:t>
            </a:r>
            <a:r>
              <a:rPr lang="ru-RU" dirty="0" smtClean="0">
                <a:solidFill>
                  <a:schemeClr val="bg1"/>
                </a:solidFill>
              </a:rPr>
              <a:t>Есть положительный </a:t>
            </a:r>
            <a:r>
              <a:rPr lang="ru-RU" dirty="0" smtClean="0">
                <a:solidFill>
                  <a:schemeClr val="bg1"/>
                </a:solidFill>
              </a:rPr>
              <a:t>опыт участия в краевых мероприятиях. </a:t>
            </a:r>
            <a:r>
              <a:rPr lang="ru-RU" dirty="0">
                <a:solidFill>
                  <a:schemeClr val="bg1"/>
                </a:solidFill>
              </a:rPr>
              <a:t>Большая роль ансамбля и в обслуживании малых сёл. Жители таких сёл как: Степной, Вершинино, Заводское, Лесной, </a:t>
            </a:r>
            <a:r>
              <a:rPr lang="ru-RU" dirty="0" err="1">
                <a:solidFill>
                  <a:schemeClr val="bg1"/>
                </a:solidFill>
              </a:rPr>
              <a:t>Загайново</a:t>
            </a:r>
            <a:r>
              <a:rPr lang="ru-RU" dirty="0">
                <a:solidFill>
                  <a:schemeClr val="bg1"/>
                </a:solidFill>
              </a:rPr>
              <a:t>, Боровлянка, </a:t>
            </a:r>
            <a:r>
              <a:rPr lang="ru-RU" dirty="0" err="1">
                <a:solidFill>
                  <a:schemeClr val="bg1"/>
                </a:solidFill>
              </a:rPr>
              <a:t>Многоозёрное</a:t>
            </a:r>
            <a:r>
              <a:rPr lang="ru-RU" dirty="0">
                <a:solidFill>
                  <a:schemeClr val="bg1"/>
                </a:solidFill>
              </a:rPr>
              <a:t> не раз становились зрителями </a:t>
            </a:r>
            <a:r>
              <a:rPr lang="ru-RU" dirty="0" smtClean="0">
                <a:solidFill>
                  <a:schemeClr val="bg1"/>
                </a:solidFill>
              </a:rPr>
              <a:t>замечательных выступлений коллектива. </a:t>
            </a:r>
            <a:r>
              <a:rPr lang="ru-RU" dirty="0">
                <a:solidFill>
                  <a:schemeClr val="bg1"/>
                </a:solidFill>
              </a:rPr>
              <a:t>Побывав за пределами своего района, в рамках краевого марафона «Соседи», мы решили не останавливаться на достигнутом.  Пополнять свой репертуар и расширять границы своего творчества.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8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742F2-3F97-46B0-A79D-D9C9133FF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AD8DE-1D06-4CD2-991E-B181DAE03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E89BF-D260-4ED3-9088-5C0FBE224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DF822F-1DCE-4DE7-9AD9-26F6446091CA}"/>
              </a:ext>
            </a:extLst>
          </p:cNvPr>
          <p:cNvSpPr txBox="1"/>
          <p:nvPr/>
        </p:nvSpPr>
        <p:spPr>
          <a:xfrm>
            <a:off x="503854" y="1041401"/>
            <a:ext cx="629816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23.02.18.  Районный фестиваль-конкурсе патриотической песни «Во славу Отечества»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ru-RU" sz="1400" dirty="0" err="1">
                <a:solidFill>
                  <a:schemeClr val="bg1"/>
                </a:solidFill>
              </a:rPr>
              <a:t>Вельш</a:t>
            </a:r>
            <a:r>
              <a:rPr lang="ru-RU" sz="1400" dirty="0">
                <a:solidFill>
                  <a:schemeClr val="bg1"/>
                </a:solidFill>
              </a:rPr>
              <a:t> Людмила-диплом 1 степени;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Вокальный ансамбль «Мелодия»- диплом 2 степени.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ru-RU" sz="1400" b="1" dirty="0">
                <a:solidFill>
                  <a:schemeClr val="bg1"/>
                </a:solidFill>
              </a:rPr>
              <a:t>13.04.18</a:t>
            </a:r>
            <a:r>
              <a:rPr lang="ru-RU" sz="1400" dirty="0">
                <a:solidFill>
                  <a:schemeClr val="bg1"/>
                </a:solidFill>
              </a:rPr>
              <a:t>  </a:t>
            </a:r>
            <a:r>
              <a:rPr lang="ru-RU" sz="1400" b="1" dirty="0">
                <a:solidFill>
                  <a:schemeClr val="bg1"/>
                </a:solidFill>
              </a:rPr>
              <a:t>Районный  смотр-конкурс тематических программ </a:t>
            </a:r>
            <a:r>
              <a:rPr lang="ru-RU" sz="1400" dirty="0">
                <a:solidFill>
                  <a:schemeClr val="bg1"/>
                </a:solidFill>
              </a:rPr>
              <a:t>«</a:t>
            </a:r>
            <a:r>
              <a:rPr lang="ru-RU" sz="1400" b="1" dirty="0">
                <a:solidFill>
                  <a:schemeClr val="bg1"/>
                </a:solidFill>
              </a:rPr>
              <a:t>Честь и Хвала людям труда» </a:t>
            </a:r>
            <a:r>
              <a:rPr lang="ru-RU" sz="1400" dirty="0">
                <a:solidFill>
                  <a:schemeClr val="bg1"/>
                </a:solidFill>
              </a:rPr>
              <a:t>в с. Тюмень. Диплом участника конкурса. Диплом Лауреата в номинации «Лучший танцевальный коллектив».</a:t>
            </a:r>
          </a:p>
          <a:p>
            <a:pPr algn="just"/>
            <a:endParaRPr lang="ru-RU" sz="1400" b="1" dirty="0">
              <a:solidFill>
                <a:schemeClr val="bg1"/>
              </a:solidFill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</a:rPr>
              <a:t>24.26.18</a:t>
            </a:r>
            <a:r>
              <a:rPr lang="ru-RU" sz="1400" dirty="0">
                <a:solidFill>
                  <a:schemeClr val="bg1"/>
                </a:solidFill>
              </a:rPr>
              <a:t>  </a:t>
            </a:r>
            <a:r>
              <a:rPr lang="ru-RU" sz="1400" b="1" dirty="0">
                <a:solidFill>
                  <a:schemeClr val="bg1"/>
                </a:solidFill>
              </a:rPr>
              <a:t>Районный  фестиваль  творчества людей среднего возраста «Время талантов</a:t>
            </a:r>
            <a:r>
              <a:rPr lang="ru-RU" sz="1400" dirty="0" smtClean="0">
                <a:solidFill>
                  <a:schemeClr val="bg1"/>
                </a:solidFill>
              </a:rPr>
              <a:t>».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Село </a:t>
            </a:r>
            <a:r>
              <a:rPr lang="ru-RU" sz="1400" dirty="0" err="1" smtClean="0">
                <a:solidFill>
                  <a:schemeClr val="bg1"/>
                </a:solidFill>
              </a:rPr>
              <a:t>Хайрюзовка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Вокальный ансамбль «Мелодия» Диплом </a:t>
            </a:r>
            <a:r>
              <a:rPr lang="ru-RU" sz="1400" dirty="0" smtClean="0">
                <a:solidFill>
                  <a:schemeClr val="bg1"/>
                </a:solidFill>
              </a:rPr>
              <a:t>участника.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endParaRPr lang="ru-RU" sz="1400" b="1" dirty="0">
              <a:solidFill>
                <a:schemeClr val="bg1"/>
              </a:solidFill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</a:rPr>
              <a:t>28.10.18.  Районный фестиваль   «Серебряный дождь</a:t>
            </a:r>
            <a:r>
              <a:rPr lang="ru-RU" sz="1400" b="1" dirty="0" smtClean="0">
                <a:solidFill>
                  <a:schemeClr val="bg1"/>
                </a:solidFill>
              </a:rPr>
              <a:t>» 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вокальный ансамбль «Мелодия»  диплом </a:t>
            </a:r>
            <a:r>
              <a:rPr lang="ru-RU" sz="1400" dirty="0" smtClean="0">
                <a:solidFill>
                  <a:schemeClr val="bg1"/>
                </a:solidFill>
              </a:rPr>
              <a:t>участника.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ru-RU" sz="1400" b="1" dirty="0">
                <a:solidFill>
                  <a:schemeClr val="bg1"/>
                </a:solidFill>
              </a:rPr>
              <a:t>04.11.18 Районный  фестиваль  «Венок дружбы»  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</a:rPr>
              <a:t> Вокальная группа «Мелодия» </a:t>
            </a:r>
            <a:r>
              <a:rPr lang="ru-RU" sz="1400" dirty="0">
                <a:solidFill>
                  <a:schemeClr val="bg1"/>
                </a:solidFill>
              </a:rPr>
              <a:t>диплом 1 </a:t>
            </a:r>
            <a:r>
              <a:rPr lang="ru-RU" sz="1400" dirty="0" smtClean="0">
                <a:solidFill>
                  <a:schemeClr val="bg1"/>
                </a:solidFill>
              </a:rPr>
              <a:t>степени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endParaRPr lang="ru-RU" sz="1400" b="1" dirty="0">
              <a:solidFill>
                <a:schemeClr val="bg1"/>
              </a:solidFill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</a:rPr>
              <a:t>15.12.18  Районный конкурс профессионального мастерства работников культуры «Новогодний бум в сказочном царстве», </a:t>
            </a:r>
            <a:r>
              <a:rPr lang="ru-RU" sz="1400" dirty="0" smtClean="0">
                <a:solidFill>
                  <a:schemeClr val="bg1"/>
                </a:solidFill>
              </a:rPr>
              <a:t>диплом </a:t>
            </a:r>
            <a:r>
              <a:rPr lang="ru-RU" sz="1400" dirty="0">
                <a:solidFill>
                  <a:schemeClr val="bg1"/>
                </a:solidFill>
              </a:rPr>
              <a:t>в номинации «За высокую культуру  исполнительского мастерства»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29EFEA-AC2F-4F3E-8866-8470EF39ECEB}"/>
              </a:ext>
            </a:extLst>
          </p:cNvPr>
          <p:cNvSpPr/>
          <p:nvPr/>
        </p:nvSpPr>
        <p:spPr>
          <a:xfrm>
            <a:off x="886287" y="259090"/>
            <a:ext cx="73228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Участие в районных мероприятиях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69170C0-5B44-41EE-9A3F-17B0ADF81C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" t="22393"/>
          <a:stretch/>
        </p:blipFill>
        <p:spPr>
          <a:xfrm>
            <a:off x="7096318" y="916344"/>
            <a:ext cx="4822364" cy="2507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3540114-E49C-49F2-A3FB-CEF8F87586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27" y="3554056"/>
            <a:ext cx="4815762" cy="3210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678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742F2-3F97-46B0-A79D-D9C9133FF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AD8DE-1D06-4CD2-991E-B181DAE03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E89BF-D260-4ED3-9088-5C0FBE224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DF822F-1DCE-4DE7-9AD9-26F6446091CA}"/>
              </a:ext>
            </a:extLst>
          </p:cNvPr>
          <p:cNvSpPr txBox="1"/>
          <p:nvPr/>
        </p:nvSpPr>
        <p:spPr>
          <a:xfrm>
            <a:off x="477221" y="456624"/>
            <a:ext cx="113744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В мае 2018 года прошел гала-концерт конкурса проектов «Формула успеха, в рамках конкурса профессионального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мастерства работников культуры Троицкого района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Проект Людмилы </a:t>
            </a:r>
            <a:r>
              <a:rPr lang="ru-RU" sz="1400" b="1" dirty="0" err="1">
                <a:solidFill>
                  <a:schemeClr val="bg1"/>
                </a:solidFill>
              </a:rPr>
              <a:t>Вельш</a:t>
            </a:r>
            <a:r>
              <a:rPr lang="ru-RU" sz="1400" b="1" dirty="0">
                <a:solidFill>
                  <a:schemeClr val="bg1"/>
                </a:solidFill>
              </a:rPr>
              <a:t> был отмечен сертификатом на реализацию проекта «Сельский парк» в размере 50 тысяч рублей.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Награду вручил депутат Государственной Думы Александр Сергеевич Прокопьев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6B7A9E3-E3C1-4F29-A908-11614367EA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10244"/>
          <a:stretch/>
        </p:blipFill>
        <p:spPr>
          <a:xfrm>
            <a:off x="2211354" y="1570042"/>
            <a:ext cx="8079293" cy="5045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866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742F2-3F97-46B0-A79D-D9C9133FF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AD8DE-1D06-4CD2-991E-B181DAE03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E89BF-D260-4ED3-9088-5C0FBE224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DF822F-1DCE-4DE7-9AD9-26F6446091CA}"/>
              </a:ext>
            </a:extLst>
          </p:cNvPr>
          <p:cNvSpPr txBox="1"/>
          <p:nvPr/>
        </p:nvSpPr>
        <p:spPr>
          <a:xfrm>
            <a:off x="874690" y="942538"/>
            <a:ext cx="104427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21.04.18. Краевой фестиваль творчества людей среднего возраста «Время талантов» в Павловске.    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Вельш</a:t>
            </a:r>
            <a:r>
              <a:rPr lang="ru-RU" dirty="0">
                <a:solidFill>
                  <a:schemeClr val="bg1"/>
                </a:solidFill>
              </a:rPr>
              <a:t> Людмила - диплом участника.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15.09.18  Краевой конкурс тематических концертных программ  к юбилею освоения целинных земель в </a:t>
            </a:r>
            <a:r>
              <a:rPr lang="ru-RU" b="1" dirty="0" err="1">
                <a:solidFill>
                  <a:schemeClr val="bg1"/>
                </a:solidFill>
              </a:rPr>
              <a:t>п.Дружба</a:t>
            </a:r>
            <a:r>
              <a:rPr lang="ru-RU" b="1" dirty="0">
                <a:solidFill>
                  <a:schemeClr val="bg1"/>
                </a:solidFill>
              </a:rPr>
              <a:t> Целинного района, в составе Троицкого МДК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28.09.18  Региональный этап всероссийского конкурса «Доброволец России 2018» 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Вельш</a:t>
            </a:r>
            <a:r>
              <a:rPr lang="ru-RU" dirty="0">
                <a:solidFill>
                  <a:schemeClr val="bg1"/>
                </a:solidFill>
              </a:rPr>
              <a:t> Л.В,   проект «Праздник детям» диплом участника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29EFEA-AC2F-4F3E-8866-8470EF39ECEB}"/>
              </a:ext>
            </a:extLst>
          </p:cNvPr>
          <p:cNvSpPr/>
          <p:nvPr/>
        </p:nvSpPr>
        <p:spPr>
          <a:xfrm>
            <a:off x="904042" y="259090"/>
            <a:ext cx="7008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Участие в краевых мероприятиях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670DE7-648F-4EB7-A7EF-9B38CB559A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16326" b="9795"/>
          <a:stretch/>
        </p:blipFill>
        <p:spPr>
          <a:xfrm>
            <a:off x="1752600" y="3255962"/>
            <a:ext cx="5872066" cy="3377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EF29980-6DC5-45E7-8CA1-9DA089A3DC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48176" y="3678174"/>
            <a:ext cx="3377681" cy="2533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376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742F2-3F97-46B0-A79D-D9C9133FF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AD8DE-1D06-4CD2-991E-B181DAE03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E89BF-D260-4ED3-9088-5C0FBE224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951"/>
            <a:ext cx="12192000" cy="68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DF822F-1DCE-4DE7-9AD9-26F6446091CA}"/>
              </a:ext>
            </a:extLst>
          </p:cNvPr>
          <p:cNvSpPr txBox="1"/>
          <p:nvPr/>
        </p:nvSpPr>
        <p:spPr>
          <a:xfrm>
            <a:off x="654062" y="799073"/>
            <a:ext cx="11170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Вокальный ансамбль «Мелодия» , руководителем которого я являюсь, в 2018 году побывал в пяти районах нашего края в рамках марафона «Соседи». Участие в этих мероприятиях дало возможность нашему коллективу проявить свой талант и представить его на суд многочисленных зрителей. Такой опыт способствует </a:t>
            </a:r>
            <a:r>
              <a:rPr lang="ru-RU" dirty="0" err="1">
                <a:solidFill>
                  <a:schemeClr val="bg1"/>
                </a:solidFill>
              </a:rPr>
              <a:t>вдохновлению</a:t>
            </a:r>
            <a:r>
              <a:rPr lang="ru-RU" dirty="0">
                <a:solidFill>
                  <a:schemeClr val="bg1"/>
                </a:solidFill>
              </a:rPr>
              <a:t> нашего коллектива для работы над собой, улучшения качества вокального исполнения, создания концертных костюмов и расширение репертуара.</a:t>
            </a:r>
          </a:p>
          <a:p>
            <a:r>
              <a:rPr lang="ru-RU" b="1" dirty="0">
                <a:solidFill>
                  <a:schemeClr val="bg1"/>
                </a:solidFill>
              </a:rPr>
              <a:t>01.04 </a:t>
            </a:r>
            <a:r>
              <a:rPr lang="ru-RU" dirty="0">
                <a:solidFill>
                  <a:schemeClr val="bg1"/>
                </a:solidFill>
              </a:rPr>
              <a:t> В Красногорском районе.</a:t>
            </a:r>
          </a:p>
          <a:p>
            <a:r>
              <a:rPr lang="ru-RU" b="1" dirty="0">
                <a:solidFill>
                  <a:schemeClr val="bg1"/>
                </a:solidFill>
              </a:rPr>
              <a:t>15.04. </a:t>
            </a:r>
            <a:r>
              <a:rPr lang="ru-RU" dirty="0">
                <a:solidFill>
                  <a:schemeClr val="bg1"/>
                </a:solidFill>
              </a:rPr>
              <a:t>В Целинном районе.</a:t>
            </a:r>
          </a:p>
          <a:p>
            <a:r>
              <a:rPr lang="ru-RU" b="1" dirty="0">
                <a:solidFill>
                  <a:schemeClr val="bg1"/>
                </a:solidFill>
              </a:rPr>
              <a:t>01.05.</a:t>
            </a:r>
            <a:r>
              <a:rPr lang="ru-RU" dirty="0">
                <a:solidFill>
                  <a:schemeClr val="bg1"/>
                </a:solidFill>
              </a:rPr>
              <a:t> В Алтайском районе.</a:t>
            </a:r>
          </a:p>
          <a:p>
            <a:r>
              <a:rPr lang="ru-RU" b="1" dirty="0">
                <a:solidFill>
                  <a:schemeClr val="bg1"/>
                </a:solidFill>
              </a:rPr>
              <a:t>6.05.</a:t>
            </a:r>
            <a:r>
              <a:rPr lang="ru-RU" dirty="0">
                <a:solidFill>
                  <a:schemeClr val="bg1"/>
                </a:solidFill>
              </a:rPr>
              <a:t>   В Смоленском районе.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29EFEA-AC2F-4F3E-8866-8470EF39ECEB}"/>
              </a:ext>
            </a:extLst>
          </p:cNvPr>
          <p:cNvSpPr/>
          <p:nvPr/>
        </p:nvSpPr>
        <p:spPr>
          <a:xfrm>
            <a:off x="886287" y="259090"/>
            <a:ext cx="21483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«Соседи»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886DD4C-1267-4A78-91A6-7FA94B719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96" y="2489841"/>
            <a:ext cx="6121579" cy="4081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812FAE-2449-4A68-BFD3-D4FC00A2F1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2" t="33718" r="19991" b="1663"/>
          <a:stretch/>
        </p:blipFill>
        <p:spPr>
          <a:xfrm>
            <a:off x="970625" y="3834433"/>
            <a:ext cx="3221965" cy="2572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497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742F2-3F97-46B0-A79D-D9C9133FF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AD8DE-1D06-4CD2-991E-B181DAE03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E89BF-D260-4ED3-9088-5C0FBE224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DF822F-1DCE-4DE7-9AD9-26F6446091CA}"/>
              </a:ext>
            </a:extLst>
          </p:cNvPr>
          <p:cNvSpPr txBox="1"/>
          <p:nvPr/>
        </p:nvSpPr>
        <p:spPr>
          <a:xfrm>
            <a:off x="761998" y="5433272"/>
            <a:ext cx="1082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Почётная грамота Комитета по культуре Троицкого района за высокие показатели 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по итогам творческого </a:t>
            </a:r>
            <a:r>
              <a:rPr lang="ru-RU" dirty="0" smtClean="0">
                <a:solidFill>
                  <a:schemeClr val="bg1"/>
                </a:solidFill>
              </a:rPr>
              <a:t>сезона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29EFEA-AC2F-4F3E-8866-8470EF39ECEB}"/>
              </a:ext>
            </a:extLst>
          </p:cNvPr>
          <p:cNvSpPr/>
          <p:nvPr/>
        </p:nvSpPr>
        <p:spPr>
          <a:xfrm>
            <a:off x="761999" y="257675"/>
            <a:ext cx="48974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Награды и достижения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4672672-7362-43A7-AAA2-F1EF1C7D1A5A}"/>
              </a:ext>
            </a:extLst>
          </p:cNvPr>
          <p:cNvSpPr/>
          <p:nvPr/>
        </p:nvSpPr>
        <p:spPr>
          <a:xfrm>
            <a:off x="6230405" y="4729946"/>
            <a:ext cx="51122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В том числе за 2018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CF56DB-AC9E-46B5-840F-137C28CC6BB6}"/>
              </a:ext>
            </a:extLst>
          </p:cNvPr>
          <p:cNvSpPr txBox="1"/>
          <p:nvPr/>
        </p:nvSpPr>
        <p:spPr>
          <a:xfrm>
            <a:off x="761999" y="953933"/>
            <a:ext cx="6952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2015год-Благодарственное письмо Администрации Троицкого района Алтайского края -за развитие и сохранение культуры на территории района;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2015 год – Благодарственное письмо Комитета по культуре Троицкого района – за активную деятельность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на благо села, района , края;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2016 год Благодарственное письмо АГДНТ за участие в краевом конкурсе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с тематической концертной программой «Время выбрало нас»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2016 год – Почётная грамота Комитета по культуре Троицкого района за победу в краевом конкурсе учреждений культуры по культурному обслуживанию жителей малых сёл «Ради жизни на земле» и победу 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в номинации «Лучший Дом Культуры»;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2017 год – Благодарственное письмо АГДНТ за участие в зональном этапе краевого конкурса учреждений культуры по культурному обслуживанию тружеников и жителей сёл Алтайского края «Счастья тебе, земля моя»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с программой «У деревни живая душа»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C5D748D-129D-4342-8271-459970706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48" y="519285"/>
            <a:ext cx="3698033" cy="277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656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742F2-3F97-46B0-A79D-D9C9133FF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AD8DE-1D06-4CD2-991E-B181DAE03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E89BF-D260-4ED3-9088-5C0FBE224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DF822F-1DCE-4DE7-9AD9-26F6446091CA}"/>
              </a:ext>
            </a:extLst>
          </p:cNvPr>
          <p:cNvSpPr txBox="1"/>
          <p:nvPr/>
        </p:nvSpPr>
        <p:spPr>
          <a:xfrm>
            <a:off x="313678" y="1038630"/>
            <a:ext cx="71524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Наш дом культуры активно работает в направлении сохранения русской традиционной культуры. Одним из наиболее  массовых и красочных мероприятий является – Масленица.  </a:t>
            </a:r>
            <a:r>
              <a:rPr lang="ru-RU" dirty="0">
                <a:solidFill>
                  <a:schemeClr val="bg1"/>
                </a:solidFill>
              </a:rPr>
              <a:t>Праздник начался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с работы площадки для детей, с катанием на пони и на снегоходе.  Затем весёлые и озорные скоморохи созывали, приглашали всех жителей и гостей села на праздник. Театрализованное представление «Зиму провожаем», прошло с песнями, танцами, шутками и по традиции Зима-матушка  передала «ключи» правления Весне. После представления начали свою работу игровые пятачки для детей всех возрастов. Самые маленькие детки ловко забрасывали «снежки» в ведёрко, кто больше. Дети постарше соревновались в беге в мешках, «парились вениками» как в бане. В боях подушками на буме участвовали не только мальчишки, но и боевые девочки.  В перетягивании каната Зиме и Весне помогали и взрослые и дети. Впервые у нас было организовано 2 столба с призами. Традиционный большой столб для взрослых с взрослыми призами. И столб для детей высотой  4 метра с призами. Все призы были сняты под дружные  крики поддержки зрителей. Во время всего праздника всех желающих угощали чаем с пирогами и блинами. Праздник закончился сжиганием чучела Зимы, большим хороводом под красивую песню.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29EFEA-AC2F-4F3E-8866-8470EF39ECEB}"/>
              </a:ext>
            </a:extLst>
          </p:cNvPr>
          <p:cNvSpPr/>
          <p:nvPr/>
        </p:nvSpPr>
        <p:spPr>
          <a:xfrm>
            <a:off x="313678" y="259090"/>
            <a:ext cx="67345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Лучшие мероприятия 2018 года: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8665FC4-0D10-4C46-8DD3-0ECE0E2BC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66" y="462700"/>
            <a:ext cx="3953319" cy="2964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1F8B033-AD87-4C57-B723-9E811A3097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65" y="3602038"/>
            <a:ext cx="3953320" cy="2964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5517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1863</Words>
  <Application>Microsoft Office PowerPoint</Application>
  <PresentationFormat>Произвольный</PresentationFormat>
  <Paragraphs>144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Nyurkka</dc:creator>
  <cp:lastModifiedBy>Nachalnikaaa</cp:lastModifiedBy>
  <cp:revision>31</cp:revision>
  <dcterms:created xsi:type="dcterms:W3CDTF">2019-01-30T06:57:31Z</dcterms:created>
  <dcterms:modified xsi:type="dcterms:W3CDTF">2019-01-30T11:48:45Z</dcterms:modified>
</cp:coreProperties>
</file>